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59" r:id="rId4"/>
    <p:sldId id="260" r:id="rId5"/>
    <p:sldId id="268" r:id="rId6"/>
    <p:sldId id="275" r:id="rId7"/>
    <p:sldId id="267" r:id="rId8"/>
    <p:sldId id="274" r:id="rId9"/>
    <p:sldId id="273" r:id="rId10"/>
    <p:sldId id="272" r:id="rId11"/>
    <p:sldId id="270" r:id="rId12"/>
    <p:sldId id="271" r:id="rId13"/>
    <p:sldId id="264" r:id="rId14"/>
    <p:sldId id="26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02E"/>
    <a:srgbClr val="E76F51"/>
    <a:srgbClr val="D95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7"/>
    <p:restoredTop sz="79298"/>
  </p:normalViewPr>
  <p:slideViewPr>
    <p:cSldViewPr snapToGrid="0">
      <p:cViewPr>
        <p:scale>
          <a:sx n="55" d="100"/>
          <a:sy n="55" d="100"/>
        </p:scale>
        <p:origin x="195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FCD1B-B887-5A4C-8FDB-AA1358AF66E6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502B1-398F-DD49-9B85-0891CA35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9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Roots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02B1-398F-DD49-9B85-0891CA35A8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Roots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02B1-398F-DD49-9B85-0891CA35A8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48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Swing does not update the view automatically,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02B1-398F-DD49-9B85-0891CA35A8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5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</a:rPr>
              <a:t> View Model Interface: Defines the methods the presenter will need to change the data in the view model </a:t>
            </a:r>
          </a:p>
          <a:p>
            <a:r>
              <a:rPr lang="en-CA" b="0" i="0" u="none" strike="noStrike" dirty="0">
                <a:solidFill>
                  <a:srgbClr val="000000"/>
                </a:solidFill>
                <a:effectLst/>
              </a:rPr>
              <a:t>Then View Model implements interface and because presenter will update the result,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</a:rPr>
              <a:t>viewmodel</a:t>
            </a:r>
            <a:r>
              <a:rPr lang="en-CA" b="0" i="0" u="none" strike="noStrike" dirty="0">
                <a:solidFill>
                  <a:srgbClr val="000000"/>
                </a:solidFill>
                <a:effectLst/>
              </a:rPr>
              <a:t> will provide data to the view, which is an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</a:rPr>
              <a:t>arraylist</a:t>
            </a:r>
            <a:r>
              <a:rPr lang="en-CA" b="0" i="0" u="none" strike="noStrike" dirty="0">
                <a:solidFill>
                  <a:srgbClr val="000000"/>
                </a:solidFill>
                <a:effectLst/>
              </a:rPr>
              <a:t> of recipes.</a:t>
            </a:r>
          </a:p>
          <a:p>
            <a:endParaRPr lang="en-CA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One problem I had was the violation of solid principle; since I had to access the keys of recipe, which 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dictionaryasdfnaskjdfhkw</a:t>
            </a:r>
            <a:endParaRPr lang="en-CA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02B1-398F-DD49-9B85-0891CA35A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Swing does not update the view automatically,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02B1-398F-DD49-9B85-0891CA35A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96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Swing does not update the view automatically,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02B1-398F-DD49-9B85-0891CA35A8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4D91-63D7-AE11-9350-741B6D658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0C7EE-1384-7433-DD6C-A259E66A9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12103-3E08-DCD9-9176-6004A029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2EEE9-FCB4-164A-7695-F57FEB1C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8D880-A5E5-945E-4F1C-539041C8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70D7-DE51-BEC2-A3A3-2F5718F2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925D7-D1DC-1F74-575D-032D28D0A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059F-092D-07A7-4136-8A1B7438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F09B0-FFA5-5D77-1C95-9C286195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4503-75EA-106B-6AD3-B5913C07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94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EA11F-F11B-6F21-8FE2-2714C6F8C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D4531-E802-A743-7416-2D00B61AC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CDCF6-E049-6F81-7B1A-1FDC32B7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52568-B3E2-0958-0F06-FE670369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73952-6D6E-F25F-9BBB-367C794C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8E11-C961-C777-36B3-88AFFFA7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F3A7-EB54-20A2-DF44-5C0E734A1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947EA-4066-8A09-4406-417FF716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356FE-351F-DC58-1C63-94A7F0FA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BCDB9-6F3D-8F0D-DB6D-CDE973EE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A50-7337-CF34-3690-88B76388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BE94E-4899-7D7F-550D-F4A4ADCF0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9C0BA-37EB-97D7-D6D2-B40B8400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04E7-F581-83B1-050C-F4FB26D1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DE3FB-C5D7-EED6-95D6-5EC85C03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4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AC06-CD43-87A4-226F-3A6DCA9A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0052-91D8-1114-29C7-67F5080B4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FFE02-29FA-B81D-352C-0ABF7441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99D0F-B7EC-C645-1E73-FF4B84B32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CEC7B-326E-C2D8-D02D-8E9AABB5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3C1EE-5B43-3C7C-B8FF-BCCFB4B2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8709-E11F-8D79-511B-7A9B9609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36B8F-4A54-11D4-3E5F-C0C39A837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F69F9-3427-324F-9BD6-0D671329F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AF1A7-0AF1-E113-1CF1-91200F787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F541C-4CBF-1000-2171-6EDB54C66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ED255-3F0E-920A-37FB-35CBD627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67831-B93F-1C7C-0E0D-73DA653D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0F7EA4-6B45-7897-0423-9E74F31E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5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E1CC-C25F-BE9E-87EC-BDD7C50B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80888-937C-BC42-90C7-2690CF95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4F28B-0152-7CF6-9C09-7DDE03B8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699A6-A1B0-D482-E45E-BAC8CCAF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0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27627-26A0-7F21-6695-7ED6F39C2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E1B82-CEF6-BD85-5806-456843E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331EE-169E-7C4D-35C4-0123510E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E4BD-781E-FA84-98F2-C05B2D15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2633-E891-78DD-85DC-3C55820A0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039AB-7694-8299-0877-4AA94A7C5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33FC2-4E32-32ED-6D08-8CBD6BDD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1276E-28DD-50D3-9D48-952EA71E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0DEB6-B29B-97F5-0ABA-143FAF9E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0191-3BD3-83A3-94AF-73EB0C6A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4379D-891F-62CF-872C-72D4FE81F9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FCD03-7BA1-F4EE-86F2-0E8B896E3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A88B5-5F1F-AE25-1FC8-0CAE19BB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6A8C-FCF9-14C5-E436-2045E7CC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5974C-C3AC-23A6-32D0-0BED5702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9FCA7-6BCD-A15E-66F2-CCE26F1B8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18846-60A3-CB1A-4793-DECCC5336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03955-8B7C-D7A8-1352-496D80A9E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95CE7-6AB1-3542-A94A-214E87E5889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6C36F-2315-3673-519D-0A9B1D538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36E0D-E5BB-3765-DE44-767220907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C3E0-1AE3-A74E-BB5C-D9F9051D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0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technologynetworks.com/applied-sciences/news/fridge-is-where-too-much-food-goes-to-die-323355" TargetMode="External"/><Relationship Id="rId5" Type="http://schemas.openxmlformats.org/officeDocument/2006/relationships/hyperlink" Target="https://www.grampianonline.co.uk/news/a-whole-generation-that-cant-cook-228811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rrot">
                <a:extLst>
                  <a:ext uri="{FF2B5EF4-FFF2-40B4-BE49-F238E27FC236}">
                    <a16:creationId xmlns:a16="http://schemas.microsoft.com/office/drawing/2014/main" id="{FABE4C62-F36D-6CBD-F3F5-0EBFA976AE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94099">
              <a:off x="5161095" y="-1036539"/>
              <a:ext cx="4506684" cy="19740542"/>
            </p:xfrm>
            <a:graphic>
              <a:graphicData uri="http://schemas.microsoft.com/office/drawing/2017/model3d">
                <am3d:model3d r:embed="rId2">
                  <am3d:spPr>
                    <a:xfrm rot="1094099">
                      <a:off x="0" y="0"/>
                      <a:ext cx="4506684" cy="19740542"/>
                    </a:xfrm>
                    <a:prstGeom prst="rect">
                      <a:avLst/>
                    </a:prstGeom>
                  </am3d:spPr>
                  <am3d:camera>
                    <am3d:pos x="0" y="0" z="49045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2354" d="1000000"/>
                    <am3d:preTrans dx="-361969" dy="-18000000" dz="149073"/>
                    <am3d:scale>
                      <am3d:sx n="1000000" d="1000000"/>
                      <am3d:sy n="1000000" d="1000000"/>
                      <am3d:sz n="1000000" d="1000000"/>
                    </am3d:scale>
                    <am3d:rot ax="7431558" ay="-4036605" az="-75619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6037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rrot">
                <a:extLst>
                  <a:ext uri="{FF2B5EF4-FFF2-40B4-BE49-F238E27FC236}">
                    <a16:creationId xmlns:a16="http://schemas.microsoft.com/office/drawing/2014/main" id="{FABE4C62-F36D-6CBD-F3F5-0EBFA976A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94099">
                <a:off x="5161095" y="-1036539"/>
                <a:ext cx="4506684" cy="19740542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F0C77DF-A1E3-681E-590D-2775247679C2}"/>
              </a:ext>
            </a:extLst>
          </p:cNvPr>
          <p:cNvSpPr txBox="1"/>
          <p:nvPr/>
        </p:nvSpPr>
        <p:spPr>
          <a:xfrm>
            <a:off x="907310" y="1962857"/>
            <a:ext cx="6411434" cy="120032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latin typeface="Hiragino Sans W1" panose="020B0300000000000000" pitchFamily="34" charset="-128"/>
                <a:ea typeface="Hiragino Sans W1" panose="020B0300000000000000" pitchFamily="34" charset="-128"/>
                <a:cs typeface="Menlo" panose="020B0609030804020204" pitchFamily="49" charset="0"/>
              </a:rPr>
              <a:t>What can you do with a carrot?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7D3FA-F862-4299-2170-F410C5EA2325}"/>
              </a:ext>
            </a:extLst>
          </p:cNvPr>
          <p:cNvSpPr txBox="1"/>
          <p:nvPr/>
        </p:nvSpPr>
        <p:spPr>
          <a:xfrm>
            <a:off x="-2309037" y="4891638"/>
            <a:ext cx="259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iragino Sans W0" panose="020B0200000000000000" pitchFamily="34" charset="-128"/>
                <a:ea typeface="Hiragino Sans W0" panose="020B0200000000000000" pitchFamily="34" charset="-128"/>
                <a:cs typeface="TH SarabunPSK" panose="020B0500040200020003" pitchFamily="34" charset="-34"/>
              </a:rPr>
              <a:t>Cook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51FDF-C38B-296B-F5CD-70C724ACC560}"/>
              </a:ext>
            </a:extLst>
          </p:cNvPr>
          <p:cNvSpPr txBox="1"/>
          <p:nvPr/>
        </p:nvSpPr>
        <p:spPr>
          <a:xfrm>
            <a:off x="12372275" y="4891638"/>
            <a:ext cx="30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iragino Sans W0" panose="020B0200000000000000" pitchFamily="34" charset="-128"/>
                <a:ea typeface="Hiragino Sans W0" panose="020B0200000000000000" pitchFamily="34" charset="-128"/>
                <a:cs typeface="Noto Sans Zawgyi ExtLt" panose="020B0302040504020204" pitchFamily="34" charset="0"/>
              </a:rPr>
              <a:t>what you have.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2EED1-DC3E-371A-124E-48096FC1E0D0}"/>
              </a:ext>
            </a:extLst>
          </p:cNvPr>
          <p:cNvSpPr txBox="1"/>
          <p:nvPr/>
        </p:nvSpPr>
        <p:spPr>
          <a:xfrm>
            <a:off x="1528834" y="-2536516"/>
            <a:ext cx="9305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RECIPEZ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F325B-6310-3A78-51A1-7FBFB1CCA488}"/>
              </a:ext>
            </a:extLst>
          </p:cNvPr>
          <p:cNvSpPr txBox="1"/>
          <p:nvPr/>
        </p:nvSpPr>
        <p:spPr>
          <a:xfrm>
            <a:off x="0" y="-2550978"/>
            <a:ext cx="8067554" cy="232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REC</a:t>
            </a:r>
          </a:p>
        </p:txBody>
      </p:sp>
    </p:spTree>
    <p:extLst>
      <p:ext uri="{BB962C8B-B14F-4D97-AF65-F5344CB8AC3E}">
        <p14:creationId xmlns:p14="http://schemas.microsoft.com/office/powerpoint/2010/main" val="175662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7A6ADC1-DAE5-F889-4779-A0A168124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2" y="93372"/>
            <a:ext cx="11702590" cy="66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82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A79C6658-DD61-3073-EA20-909B62E13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26" y="273676"/>
            <a:ext cx="11346416" cy="6310648"/>
          </a:xfrm>
        </p:spPr>
      </p:pic>
    </p:spTree>
    <p:extLst>
      <p:ext uri="{BB962C8B-B14F-4D97-AF65-F5344CB8AC3E}">
        <p14:creationId xmlns:p14="http://schemas.microsoft.com/office/powerpoint/2010/main" val="351148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82DFD45F-DB05-B3D3-A125-7A9DEE30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0"/>
            <a:ext cx="8464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56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54D88-3458-FE1B-4851-2A6BB2969ECF}"/>
              </a:ext>
            </a:extLst>
          </p:cNvPr>
          <p:cNvSpPr txBox="1"/>
          <p:nvPr/>
        </p:nvSpPr>
        <p:spPr>
          <a:xfrm>
            <a:off x="1443369" y="407881"/>
            <a:ext cx="930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Results Page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3761EE1-1B8F-085C-34C5-F7BB8028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17" y="4160893"/>
            <a:ext cx="3985878" cy="218621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DCB52E2-B047-0F51-B689-C3D68D6CA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5" y="3828881"/>
            <a:ext cx="4879738" cy="251822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D4C7CA6-877B-24C7-18B6-B047FF030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4" y="1174582"/>
            <a:ext cx="5499100" cy="1965096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C4183D-B3CD-0DEB-E453-7241F9746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787" y="1073683"/>
            <a:ext cx="4879738" cy="206599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C45B52-3972-7219-FCE3-7E2E43A06F99}"/>
              </a:ext>
            </a:extLst>
          </p:cNvPr>
          <p:cNvCxnSpPr>
            <a:stCxn id="10" idx="2"/>
            <a:endCxn id="8" idx="0"/>
          </p:cNvCxnSpPr>
          <p:nvPr/>
        </p:nvCxnSpPr>
        <p:spPr>
          <a:xfrm>
            <a:off x="2965344" y="3139678"/>
            <a:ext cx="0" cy="689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F16822-C514-9226-6F0B-836BAC4B6604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5405213" y="5087994"/>
            <a:ext cx="1828504" cy="16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A4DC57-D158-EB92-1932-7E6E17B04707}"/>
              </a:ext>
            </a:extLst>
          </p:cNvPr>
          <p:cNvCxnSpPr>
            <a:stCxn id="12" idx="2"/>
            <a:endCxn id="5" idx="0"/>
          </p:cNvCxnSpPr>
          <p:nvPr/>
        </p:nvCxnSpPr>
        <p:spPr>
          <a:xfrm>
            <a:off x="9226656" y="3139678"/>
            <a:ext cx="0" cy="102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94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54D88-3458-FE1B-4851-2A6BB2969ECF}"/>
              </a:ext>
            </a:extLst>
          </p:cNvPr>
          <p:cNvSpPr txBox="1"/>
          <p:nvPr/>
        </p:nvSpPr>
        <p:spPr>
          <a:xfrm>
            <a:off x="1443369" y="407881"/>
            <a:ext cx="930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Results Page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3B9DA86-4888-AFC9-BC87-02345E59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992656"/>
            <a:ext cx="7772400" cy="56205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arrot">
                <a:extLst>
                  <a:ext uri="{FF2B5EF4-FFF2-40B4-BE49-F238E27FC236}">
                    <a16:creationId xmlns:a16="http://schemas.microsoft.com/office/drawing/2014/main" id="{E80FE857-471E-F095-1AA7-DDCD8C9D9C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5943418"/>
                  </p:ext>
                </p:extLst>
              </p:nvPr>
            </p:nvGraphicFramePr>
            <p:xfrm>
              <a:off x="4546710" y="-15824576"/>
              <a:ext cx="3098578" cy="1541669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98578" cy="15416695"/>
                    </a:xfrm>
                    <a:prstGeom prst="rect">
                      <a:avLst/>
                    </a:prstGeom>
                  </am3d:spPr>
                  <am3d:camera>
                    <am3d:pos x="0" y="0" z="49045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2354" d="1000000"/>
                    <am3d:preTrans dx="-361969" dy="-18000000" dz="1490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01059" ay="-1242406" az="1423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686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arrot">
                <a:extLst>
                  <a:ext uri="{FF2B5EF4-FFF2-40B4-BE49-F238E27FC236}">
                    <a16:creationId xmlns:a16="http://schemas.microsoft.com/office/drawing/2014/main" id="{E80FE857-471E-F095-1AA7-DDCD8C9D9C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710" y="-15824576"/>
                <a:ext cx="3098578" cy="154166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845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rrot">
                <a:extLst>
                  <a:ext uri="{FF2B5EF4-FFF2-40B4-BE49-F238E27FC236}">
                    <a16:creationId xmlns:a16="http://schemas.microsoft.com/office/drawing/2014/main" id="{059B8ECB-7627-1B63-F116-6EA6172E2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8075111"/>
                  </p:ext>
                </p:extLst>
              </p:nvPr>
            </p:nvGraphicFramePr>
            <p:xfrm rot="17902203">
              <a:off x="5039063" y="-2483264"/>
              <a:ext cx="4089106" cy="13892799"/>
            </p:xfrm>
            <a:graphic>
              <a:graphicData uri="http://schemas.microsoft.com/office/drawing/2017/model3d">
                <am3d:model3d r:embed="rId3">
                  <am3d:spPr>
                    <a:xfrm rot="17902203">
                      <a:off x="0" y="0"/>
                      <a:ext cx="4089106" cy="13892799"/>
                    </a:xfrm>
                    <a:prstGeom prst="rect">
                      <a:avLst/>
                    </a:prstGeom>
                  </am3d:spPr>
                  <am3d:camera>
                    <am3d:pos x="0" y="0" z="49045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2354" d="1000000"/>
                    <am3d:preTrans dx="-361969" dy="-18000000" dz="149073"/>
                    <am3d:scale>
                      <am3d:sx n="1000000" d="1000000"/>
                      <am3d:sy n="1000000" d="1000000"/>
                      <am3d:sz n="1000000" d="1000000"/>
                    </am3d:scale>
                    <am3d:rot ax="4930095" ay="-2562456" az="-47120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686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rrot">
                <a:extLst>
                  <a:ext uri="{FF2B5EF4-FFF2-40B4-BE49-F238E27FC236}">
                    <a16:creationId xmlns:a16="http://schemas.microsoft.com/office/drawing/2014/main" id="{059B8ECB-7627-1B63-F116-6EA6172E2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7902203">
                <a:off x="5039063" y="-2483264"/>
                <a:ext cx="4089106" cy="138927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415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5609BAE-070D-599A-2B5F-22522D780CCA}"/>
              </a:ext>
            </a:extLst>
          </p:cNvPr>
          <p:cNvSpPr txBox="1"/>
          <p:nvPr/>
        </p:nvSpPr>
        <p:spPr>
          <a:xfrm>
            <a:off x="1528834" y="1233379"/>
            <a:ext cx="9305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RECIPEZ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rrot">
                <a:extLst>
                  <a:ext uri="{FF2B5EF4-FFF2-40B4-BE49-F238E27FC236}">
                    <a16:creationId xmlns:a16="http://schemas.microsoft.com/office/drawing/2014/main" id="{FABE4C62-F36D-6CBD-F3F5-0EBFA976AE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8956401"/>
                  </p:ext>
                </p:extLst>
              </p:nvPr>
            </p:nvGraphicFramePr>
            <p:xfrm>
              <a:off x="4632175" y="1218917"/>
              <a:ext cx="3098578" cy="15416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98578" cy="15416695"/>
                    </a:xfrm>
                    <a:prstGeom prst="rect">
                      <a:avLst/>
                    </a:prstGeom>
                  </am3d:spPr>
                  <am3d:camera>
                    <am3d:pos x="0" y="0" z="49045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2354" d="1000000"/>
                    <am3d:preTrans dx="-361969" dy="-18000000" dz="1490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01059" ay="-1242406" az="1423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686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rrot">
                <a:extLst>
                  <a:ext uri="{FF2B5EF4-FFF2-40B4-BE49-F238E27FC236}">
                    <a16:creationId xmlns:a16="http://schemas.microsoft.com/office/drawing/2014/main" id="{FABE4C62-F36D-6CBD-F3F5-0EBFA976A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2175" y="1218917"/>
                <a:ext cx="3098578" cy="154166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C231B99-5DCD-3DA5-C425-E67B1F381334}"/>
              </a:ext>
            </a:extLst>
          </p:cNvPr>
          <p:cNvSpPr txBox="1"/>
          <p:nvPr/>
        </p:nvSpPr>
        <p:spPr>
          <a:xfrm>
            <a:off x="0" y="1218917"/>
            <a:ext cx="8067554" cy="232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REC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D2025-F86A-840D-EFE4-6F27D83F0056}"/>
              </a:ext>
            </a:extLst>
          </p:cNvPr>
          <p:cNvSpPr txBox="1"/>
          <p:nvPr/>
        </p:nvSpPr>
        <p:spPr>
          <a:xfrm>
            <a:off x="3569884" y="4891638"/>
            <a:ext cx="259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iragino Sans W0" panose="020B0200000000000000" pitchFamily="34" charset="-128"/>
                <a:ea typeface="Hiragino Sans W0" panose="020B0200000000000000" pitchFamily="34" charset="-128"/>
                <a:cs typeface="TH SarabunPSK" panose="020B0500040200020003" pitchFamily="34" charset="-34"/>
              </a:rPr>
              <a:t>Cook with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B0889-B8FD-D652-C7C1-E58B8019FCEC}"/>
              </a:ext>
            </a:extLst>
          </p:cNvPr>
          <p:cNvSpPr txBox="1"/>
          <p:nvPr/>
        </p:nvSpPr>
        <p:spPr>
          <a:xfrm>
            <a:off x="6158426" y="4891638"/>
            <a:ext cx="30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iragino Sans W0" panose="020B0200000000000000" pitchFamily="34" charset="-128"/>
                <a:ea typeface="Hiragino Sans W0" panose="020B0200000000000000" pitchFamily="34" charset="-128"/>
                <a:cs typeface="Noto Sans Zawgyi ExtLt" panose="020B0302040504020204" pitchFamily="34" charset="0"/>
              </a:rPr>
              <a:t>what you have.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D887F-FDBE-CCAC-7D45-BB56FB8B9084}"/>
              </a:ext>
            </a:extLst>
          </p:cNvPr>
          <p:cNvSpPr txBox="1"/>
          <p:nvPr/>
        </p:nvSpPr>
        <p:spPr>
          <a:xfrm>
            <a:off x="1443369" y="-2158858"/>
            <a:ext cx="9305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15697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5609BAE-070D-599A-2B5F-22522D780CCA}"/>
              </a:ext>
            </a:extLst>
          </p:cNvPr>
          <p:cNvSpPr txBox="1"/>
          <p:nvPr/>
        </p:nvSpPr>
        <p:spPr>
          <a:xfrm>
            <a:off x="-9331669" y="1233379"/>
            <a:ext cx="9305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RECIPEZ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D2025-F86A-840D-EFE4-6F27D83F0056}"/>
              </a:ext>
            </a:extLst>
          </p:cNvPr>
          <p:cNvSpPr txBox="1"/>
          <p:nvPr/>
        </p:nvSpPr>
        <p:spPr>
          <a:xfrm>
            <a:off x="-2594344" y="4891638"/>
            <a:ext cx="259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iragino Sans W0" panose="020B0200000000000000" pitchFamily="34" charset="-128"/>
                <a:ea typeface="Hiragino Sans W0" panose="020B0200000000000000" pitchFamily="34" charset="-128"/>
                <a:cs typeface="TH SarabunPSK" panose="020B0500040200020003" pitchFamily="34" charset="-34"/>
              </a:rPr>
              <a:t>Cook with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B0889-B8FD-D652-C7C1-E58B8019FCEC}"/>
              </a:ext>
            </a:extLst>
          </p:cNvPr>
          <p:cNvSpPr txBox="1"/>
          <p:nvPr/>
        </p:nvSpPr>
        <p:spPr>
          <a:xfrm>
            <a:off x="12192000" y="4891638"/>
            <a:ext cx="30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iragino Sans W0" panose="020B0200000000000000" pitchFamily="34" charset="-128"/>
                <a:ea typeface="Hiragino Sans W0" panose="020B0200000000000000" pitchFamily="34" charset="-128"/>
                <a:cs typeface="Noto Sans Zawgyi ExtLt" panose="020B0302040504020204" pitchFamily="34" charset="0"/>
              </a:rPr>
              <a:t>what YOU have.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54D88-3458-FE1B-4851-2A6BB2969ECF}"/>
              </a:ext>
            </a:extLst>
          </p:cNvPr>
          <p:cNvSpPr txBox="1"/>
          <p:nvPr/>
        </p:nvSpPr>
        <p:spPr>
          <a:xfrm>
            <a:off x="1443369" y="407881"/>
            <a:ext cx="9305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PROBLEM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rrot">
                <a:extLst>
                  <a:ext uri="{FF2B5EF4-FFF2-40B4-BE49-F238E27FC236}">
                    <a16:creationId xmlns:a16="http://schemas.microsoft.com/office/drawing/2014/main" id="{FABE4C62-F36D-6CBD-F3F5-0EBFA976AE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9298392"/>
                  </p:ext>
                </p:extLst>
              </p:nvPr>
            </p:nvGraphicFramePr>
            <p:xfrm>
              <a:off x="8877133" y="-961942"/>
              <a:ext cx="3742991" cy="166733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42991" cy="16673317"/>
                    </a:xfrm>
                    <a:prstGeom prst="rect">
                      <a:avLst/>
                    </a:prstGeom>
                  </am3d:spPr>
                  <am3d:camera>
                    <am3d:pos x="0" y="0" z="49045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2354" d="1000000"/>
                    <am3d:preTrans dx="-361969" dy="-18000000" dz="149073"/>
                    <am3d:scale>
                      <am3d:sx n="1000000" d="1000000"/>
                      <am3d:sy n="1000000" d="1000000"/>
                      <am3d:sz n="1000000" d="1000000"/>
                    </am3d:scale>
                    <am3d:rot ax="5996871" ay="4968648" az="60014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123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rrot">
                <a:extLst>
                  <a:ext uri="{FF2B5EF4-FFF2-40B4-BE49-F238E27FC236}">
                    <a16:creationId xmlns:a16="http://schemas.microsoft.com/office/drawing/2014/main" id="{FABE4C62-F36D-6CBD-F3F5-0EBFA976A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7133" y="-961942"/>
                <a:ext cx="3742991" cy="1667331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9B29E28-4C0D-13AB-55F9-1562536BD324}"/>
              </a:ext>
            </a:extLst>
          </p:cNvPr>
          <p:cNvSpPr txBox="1"/>
          <p:nvPr/>
        </p:nvSpPr>
        <p:spPr>
          <a:xfrm>
            <a:off x="2703875" y="2380310"/>
            <a:ext cx="2691763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E76F51"/>
                </a:solidFill>
                <a:latin typeface="Hiragino Sans W7" panose="020B0400000000000000" pitchFamily="34" charset="-128"/>
                <a:ea typeface="Hiragino Sans W7" panose="020B0400000000000000" pitchFamily="34" charset="-128"/>
              </a:rPr>
              <a:t>47%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5A90A-1E62-0984-6210-1A33C5EBE406}"/>
              </a:ext>
            </a:extLst>
          </p:cNvPr>
          <p:cNvSpPr txBox="1"/>
          <p:nvPr/>
        </p:nvSpPr>
        <p:spPr>
          <a:xfrm>
            <a:off x="2703875" y="3613694"/>
            <a:ext cx="269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Millennials Incapable of Cooking</a:t>
            </a:r>
            <a:r>
              <a:rPr lang="en-US" baseline="30000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1</a:t>
            </a:r>
            <a:endParaRPr lang="en-US" dirty="0">
              <a:latin typeface="Hiragino Sans W1" panose="020B0300000000000000" pitchFamily="34" charset="-128"/>
              <a:ea typeface="Hiragino Sans W1" panose="020B0300000000000000" pitchFamily="34" charset="-12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328EEB9-BC19-D9CE-9987-61C083BD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6409" y="5941103"/>
            <a:ext cx="7117217" cy="1018032"/>
          </a:xfrm>
        </p:spPr>
        <p:txBody>
          <a:bodyPr/>
          <a:lstStyle/>
          <a:p>
            <a:pPr algn="l"/>
            <a:r>
              <a:rPr lang="en-US" sz="1100" baseline="30000" dirty="0"/>
              <a:t>1</a:t>
            </a:r>
            <a:r>
              <a:rPr lang="en-CA" sz="1100" dirty="0"/>
              <a:t>“Cooking Is the Life Skill Millennials Are Neglecting,” accessed December 5, 2022, </a:t>
            </a:r>
            <a:r>
              <a:rPr lang="en-CA" sz="1100" dirty="0">
                <a:hlinkClick r:id="rId5"/>
              </a:rPr>
              <a:t>https://www.grampianonline.co.uk/news/a-whole-generation-that-cant-cook-228811/</a:t>
            </a:r>
            <a:r>
              <a:rPr lang="en-CA" sz="1100" dirty="0"/>
              <a:t>.</a:t>
            </a:r>
          </a:p>
          <a:p>
            <a:pPr algn="l"/>
            <a:r>
              <a:rPr lang="en-US" sz="1100" baseline="30000" dirty="0"/>
              <a:t>2</a:t>
            </a:r>
            <a:r>
              <a:rPr lang="en-CA" sz="1100" dirty="0"/>
              <a:t>“Fridge Is Where Too Much Food Goes To ‘Die,’” Applied Sciences from Technology Networks, accessed December 5, 2022, </a:t>
            </a:r>
            <a:r>
              <a:rPr lang="en-CA" sz="1100" dirty="0">
                <a:hlinkClick r:id="rId6"/>
              </a:rPr>
              <a:t>http://www.technologynetworks.com/applied-sciences/news/fridge-is-where-too-much-food-goes-to-die-323355</a:t>
            </a:r>
            <a:r>
              <a:rPr lang="en-CA" sz="1100" dirty="0"/>
              <a:t>.</a:t>
            </a:r>
          </a:p>
          <a:p>
            <a:pPr algn="l"/>
            <a:endParaRPr lang="en-US" sz="1100" baseline="30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B8DB7-6E22-BF1C-3B6B-4B5474AF1012}"/>
              </a:ext>
            </a:extLst>
          </p:cNvPr>
          <p:cNvSpPr txBox="1"/>
          <p:nvPr/>
        </p:nvSpPr>
        <p:spPr>
          <a:xfrm>
            <a:off x="6339598" y="2380310"/>
            <a:ext cx="2691763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E76F51"/>
                </a:solidFill>
                <a:latin typeface="Hiragino Sans W7" panose="020B0400000000000000" pitchFamily="34" charset="-128"/>
                <a:ea typeface="Hiragino Sans W7" panose="020B0400000000000000" pitchFamily="34" charset="-128"/>
              </a:rPr>
              <a:t>42%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0B426-1DF9-C005-BF26-54839F4E8862}"/>
              </a:ext>
            </a:extLst>
          </p:cNvPr>
          <p:cNvSpPr txBox="1"/>
          <p:nvPr/>
        </p:nvSpPr>
        <p:spPr>
          <a:xfrm>
            <a:off x="6339598" y="3613694"/>
            <a:ext cx="269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Groceries disposed from fridge</a:t>
            </a:r>
            <a:r>
              <a:rPr lang="en-US" baseline="30000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2</a:t>
            </a:r>
            <a:endParaRPr lang="en-US" dirty="0">
              <a:latin typeface="Hiragino Sans W1" panose="020B0300000000000000" pitchFamily="34" charset="-128"/>
              <a:ea typeface="Hiragino Sans W1" panose="020B03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B016D-205E-1247-7717-C45E8CF77004}"/>
              </a:ext>
            </a:extLst>
          </p:cNvPr>
          <p:cNvSpPr txBox="1"/>
          <p:nvPr/>
        </p:nvSpPr>
        <p:spPr>
          <a:xfrm>
            <a:off x="-5764724" y="1931593"/>
            <a:ext cx="8033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600" dirty="0">
                <a:solidFill>
                  <a:srgbClr val="41602E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  <a:cs typeface="Noto Sans Zawgyi Light" panose="020B0402040504020204" pitchFamily="34" charset="0"/>
              </a:rPr>
              <a:t>RECIPEZ</a:t>
            </a:r>
            <a:endParaRPr lang="en-US" sz="14400" spc="600" dirty="0">
              <a:solidFill>
                <a:srgbClr val="41602E"/>
              </a:solidFill>
              <a:latin typeface="Hiragino Sans W5" panose="020B0400000000000000" pitchFamily="34" charset="-128"/>
              <a:ea typeface="Hiragino Sans W5" panose="020B0400000000000000" pitchFamily="34" charset="-128"/>
              <a:cs typeface="Noto Sans Zawgyi Light" panose="020B040204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8BEFEC-25F5-94D4-322F-E2D8EA9BE62C}"/>
              </a:ext>
            </a:extLst>
          </p:cNvPr>
          <p:cNvSpPr txBox="1"/>
          <p:nvPr/>
        </p:nvSpPr>
        <p:spPr>
          <a:xfrm>
            <a:off x="-4637309" y="3087968"/>
            <a:ext cx="4354286" cy="442674"/>
          </a:xfrm>
          <a:prstGeom prst="roundRect">
            <a:avLst/>
          </a:prstGeom>
          <a:noFill/>
          <a:ln>
            <a:solidFill>
              <a:srgbClr val="416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Add groceries into virtual fridge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EF7E0-9910-98FD-481A-0EC4982EC2E7}"/>
              </a:ext>
            </a:extLst>
          </p:cNvPr>
          <p:cNvSpPr txBox="1"/>
          <p:nvPr/>
        </p:nvSpPr>
        <p:spPr>
          <a:xfrm>
            <a:off x="-4637309" y="3938522"/>
            <a:ext cx="4354286" cy="442674"/>
          </a:xfrm>
          <a:prstGeom prst="roundRect">
            <a:avLst/>
          </a:prstGeom>
          <a:noFill/>
          <a:ln>
            <a:solidFill>
              <a:srgbClr val="416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Input your filter options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A72503-4132-5525-4921-763BD71CA363}"/>
              </a:ext>
            </a:extLst>
          </p:cNvPr>
          <p:cNvSpPr txBox="1"/>
          <p:nvPr/>
        </p:nvSpPr>
        <p:spPr>
          <a:xfrm>
            <a:off x="-4637309" y="4789076"/>
            <a:ext cx="4354286" cy="442674"/>
          </a:xfrm>
          <a:prstGeom prst="roundRect">
            <a:avLst/>
          </a:prstGeom>
          <a:noFill/>
          <a:ln>
            <a:solidFill>
              <a:srgbClr val="416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Recipes with your groceries!</a:t>
            </a:r>
          </a:p>
        </p:txBody>
      </p:sp>
    </p:spTree>
    <p:extLst>
      <p:ext uri="{BB962C8B-B14F-4D97-AF65-F5344CB8AC3E}">
        <p14:creationId xmlns:p14="http://schemas.microsoft.com/office/powerpoint/2010/main" val="77022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54D88-3458-FE1B-4851-2A6BB2969ECF}"/>
              </a:ext>
            </a:extLst>
          </p:cNvPr>
          <p:cNvSpPr txBox="1"/>
          <p:nvPr/>
        </p:nvSpPr>
        <p:spPr>
          <a:xfrm>
            <a:off x="1443369" y="407881"/>
            <a:ext cx="9305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2105C-7AA9-9CD8-A1A1-5A59A80DCC74}"/>
              </a:ext>
            </a:extLst>
          </p:cNvPr>
          <p:cNvSpPr txBox="1"/>
          <p:nvPr/>
        </p:nvSpPr>
        <p:spPr>
          <a:xfrm>
            <a:off x="2079170" y="1910647"/>
            <a:ext cx="8033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600" dirty="0">
                <a:solidFill>
                  <a:srgbClr val="41602E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  <a:cs typeface="Noto Sans Zawgyi Light" panose="020B0402040504020204" pitchFamily="34" charset="0"/>
              </a:rPr>
              <a:t>RECIPEZ</a:t>
            </a:r>
            <a:endParaRPr lang="en-US" sz="14400" spc="600" dirty="0">
              <a:solidFill>
                <a:srgbClr val="41602E"/>
              </a:solidFill>
              <a:latin typeface="Hiragino Sans W5" panose="020B0400000000000000" pitchFamily="34" charset="-128"/>
              <a:ea typeface="Hiragino Sans W5" panose="020B0400000000000000" pitchFamily="34" charset="-128"/>
              <a:cs typeface="Noto Sans Zawgyi Light" panose="020B040204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1D354-52F4-FFA8-504A-9D5A8B9BE45F}"/>
              </a:ext>
            </a:extLst>
          </p:cNvPr>
          <p:cNvSpPr txBox="1"/>
          <p:nvPr/>
        </p:nvSpPr>
        <p:spPr>
          <a:xfrm>
            <a:off x="3918855" y="3087968"/>
            <a:ext cx="4354286" cy="442674"/>
          </a:xfrm>
          <a:prstGeom prst="roundRect">
            <a:avLst/>
          </a:prstGeom>
          <a:noFill/>
          <a:ln>
            <a:solidFill>
              <a:srgbClr val="416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Add groceries into virtual fridge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276606-7A53-0B53-51E4-60BB04066544}"/>
              </a:ext>
            </a:extLst>
          </p:cNvPr>
          <p:cNvSpPr txBox="1"/>
          <p:nvPr/>
        </p:nvSpPr>
        <p:spPr>
          <a:xfrm>
            <a:off x="3918855" y="3938522"/>
            <a:ext cx="4354286" cy="442674"/>
          </a:xfrm>
          <a:prstGeom prst="roundRect">
            <a:avLst/>
          </a:prstGeom>
          <a:noFill/>
          <a:ln>
            <a:solidFill>
              <a:srgbClr val="416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Input your filter options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16BADD-4BF2-5EF7-300F-5C99F6A5FBB8}"/>
              </a:ext>
            </a:extLst>
          </p:cNvPr>
          <p:cNvSpPr txBox="1"/>
          <p:nvPr/>
        </p:nvSpPr>
        <p:spPr>
          <a:xfrm>
            <a:off x="3918855" y="4789076"/>
            <a:ext cx="4354286" cy="442674"/>
          </a:xfrm>
          <a:prstGeom prst="roundRect">
            <a:avLst/>
          </a:prstGeom>
          <a:noFill/>
          <a:ln>
            <a:solidFill>
              <a:srgbClr val="416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iragino Sans W1" panose="020B0300000000000000" pitchFamily="34" charset="-128"/>
                <a:ea typeface="Hiragino Sans W1" panose="020B0300000000000000" pitchFamily="34" charset="-128"/>
              </a:rPr>
              <a:t>Recipes with your groceries!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Carrot">
                <a:extLst>
                  <a:ext uri="{FF2B5EF4-FFF2-40B4-BE49-F238E27FC236}">
                    <a16:creationId xmlns:a16="http://schemas.microsoft.com/office/drawing/2014/main" id="{0046252F-1BD7-909A-907A-2C5BF6F315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4035900"/>
                  </p:ext>
                </p:extLst>
              </p:nvPr>
            </p:nvGraphicFramePr>
            <p:xfrm>
              <a:off x="9060686" y="-1090378"/>
              <a:ext cx="3375884" cy="169301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75884" cy="16930189"/>
                    </a:xfrm>
                    <a:prstGeom prst="rect">
                      <a:avLst/>
                    </a:prstGeom>
                  </am3d:spPr>
                  <am3d:camera>
                    <am3d:pos x="0" y="0" z="49045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2354" d="1000000"/>
                    <am3d:preTrans dx="-361969" dy="-18000000" dz="1490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446490" ay="1393532" az="106601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1231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Carrot">
                <a:extLst>
                  <a:ext uri="{FF2B5EF4-FFF2-40B4-BE49-F238E27FC236}">
                    <a16:creationId xmlns:a16="http://schemas.microsoft.com/office/drawing/2014/main" id="{0046252F-1BD7-909A-907A-2C5BF6F315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60686" y="-1090378"/>
                <a:ext cx="3375884" cy="169301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610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10D701F-5A10-B8E4-2BA1-7DCBD49D4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007" y="992656"/>
            <a:ext cx="9873986" cy="54667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DA5D9-6BAF-B608-2BE7-AA7CE327D5BE}"/>
              </a:ext>
            </a:extLst>
          </p:cNvPr>
          <p:cNvSpPr txBox="1"/>
          <p:nvPr/>
        </p:nvSpPr>
        <p:spPr>
          <a:xfrm>
            <a:off x="1443369" y="407881"/>
            <a:ext cx="930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Start Page </a:t>
            </a:r>
          </a:p>
        </p:txBody>
      </p:sp>
    </p:spTree>
    <p:extLst>
      <p:ext uri="{BB962C8B-B14F-4D97-AF65-F5344CB8AC3E}">
        <p14:creationId xmlns:p14="http://schemas.microsoft.com/office/powerpoint/2010/main" val="337909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54D88-3458-FE1B-4851-2A6BB2969ECF}"/>
              </a:ext>
            </a:extLst>
          </p:cNvPr>
          <p:cNvSpPr txBox="1"/>
          <p:nvPr/>
        </p:nvSpPr>
        <p:spPr>
          <a:xfrm>
            <a:off x="1443369" y="407881"/>
            <a:ext cx="930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Search Page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3DDA158-6C98-9595-D88D-2292B9BF0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4" y="992656"/>
            <a:ext cx="10599314" cy="59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08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1711E7-3759-3DEA-80DE-03AD15D4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97" y="836259"/>
            <a:ext cx="3164855" cy="153411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AF81FB1-7930-9822-9D9A-8C0EC1537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97" y="3306522"/>
            <a:ext cx="3164855" cy="213701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AE8887D-243B-0CDB-C844-97E0B85E0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893" y="773388"/>
            <a:ext cx="2736816" cy="159698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D7E0128-53E3-2AB9-F5DE-C54B82F2E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893" y="2758710"/>
            <a:ext cx="2736816" cy="170583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D4E723D-D2D3-57B8-3FCD-40F12B3BF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894" y="4807072"/>
            <a:ext cx="2736816" cy="1918159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795AFB1-AB82-1A11-2C16-6EABCF4C6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102" y="3801140"/>
            <a:ext cx="2945506" cy="1856509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72310B9-FC92-1DC1-F497-275B93598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182" y="846960"/>
            <a:ext cx="2989426" cy="20691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450EBD-F27E-FECF-1907-F5B4B6446B3C}"/>
              </a:ext>
            </a:extLst>
          </p:cNvPr>
          <p:cNvCxnSpPr>
            <a:cxnSpLocks/>
          </p:cNvCxnSpPr>
          <p:nvPr/>
        </p:nvCxnSpPr>
        <p:spPr>
          <a:xfrm>
            <a:off x="2098024" y="2370369"/>
            <a:ext cx="0" cy="936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B2C47D-2734-E90B-91D2-7A83E3DF9AC7}"/>
              </a:ext>
            </a:extLst>
          </p:cNvPr>
          <p:cNvCxnSpPr>
            <a:cxnSpLocks/>
          </p:cNvCxnSpPr>
          <p:nvPr/>
        </p:nvCxnSpPr>
        <p:spPr>
          <a:xfrm>
            <a:off x="3680452" y="3999835"/>
            <a:ext cx="88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3D34AF-E983-CF92-315F-A59AF0BF119B}"/>
              </a:ext>
            </a:extLst>
          </p:cNvPr>
          <p:cNvCxnSpPr>
            <a:cxnSpLocks/>
          </p:cNvCxnSpPr>
          <p:nvPr/>
        </p:nvCxnSpPr>
        <p:spPr>
          <a:xfrm>
            <a:off x="3680452" y="1638881"/>
            <a:ext cx="9144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F07284-DAB1-E8C6-7857-B6E10D2121D5}"/>
              </a:ext>
            </a:extLst>
          </p:cNvPr>
          <p:cNvCxnSpPr>
            <a:cxnSpLocks/>
          </p:cNvCxnSpPr>
          <p:nvPr/>
        </p:nvCxnSpPr>
        <p:spPr>
          <a:xfrm flipV="1">
            <a:off x="10267406" y="3056860"/>
            <a:ext cx="0" cy="7442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07FAE49-8869-D167-C84D-41965587A57D}"/>
              </a:ext>
            </a:extLst>
          </p:cNvPr>
          <p:cNvCxnSpPr>
            <a:stCxn id="15" idx="2"/>
          </p:cNvCxnSpPr>
          <p:nvPr/>
        </p:nvCxnSpPr>
        <p:spPr>
          <a:xfrm rot="5400000">
            <a:off x="8486272" y="4503086"/>
            <a:ext cx="508020" cy="281714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75E948E-E155-3322-DC15-CDDF411343C8}"/>
              </a:ext>
            </a:extLst>
          </p:cNvPr>
          <p:cNvCxnSpPr/>
          <p:nvPr/>
        </p:nvCxnSpPr>
        <p:spPr>
          <a:xfrm rot="10800000">
            <a:off x="7331710" y="3801140"/>
            <a:ext cx="1344393" cy="52266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34BA2FE3-D41E-998F-7E56-702741A672BB}"/>
              </a:ext>
            </a:extLst>
          </p:cNvPr>
          <p:cNvCxnSpPr>
            <a:cxnSpLocks/>
          </p:cNvCxnSpPr>
          <p:nvPr/>
        </p:nvCxnSpPr>
        <p:spPr>
          <a:xfrm rot="10800000">
            <a:off x="7398789" y="2158326"/>
            <a:ext cx="1706023" cy="164281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8DFB91CC-B4ED-33BC-004C-B1FC1BFD280D}"/>
              </a:ext>
            </a:extLst>
          </p:cNvPr>
          <p:cNvCxnSpPr/>
          <p:nvPr/>
        </p:nvCxnSpPr>
        <p:spPr>
          <a:xfrm rot="10800000">
            <a:off x="3694097" y="5189528"/>
            <a:ext cx="887150" cy="72213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63B2BB-07F5-4F52-DBA4-798B42325E60}"/>
              </a:ext>
            </a:extLst>
          </p:cNvPr>
          <p:cNvSpPr txBox="1"/>
          <p:nvPr/>
        </p:nvSpPr>
        <p:spPr>
          <a:xfrm>
            <a:off x="1443370" y="138474"/>
            <a:ext cx="930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solidFill>
                  <a:srgbClr val="E76F5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oto Sans Zawgyi Light" panose="020B0402040504020204" pitchFamily="34" charset="0"/>
              </a:rPr>
              <a:t>Entering Ingredients </a:t>
            </a:r>
          </a:p>
        </p:txBody>
      </p:sp>
    </p:spTree>
    <p:extLst>
      <p:ext uri="{BB962C8B-B14F-4D97-AF65-F5344CB8AC3E}">
        <p14:creationId xmlns:p14="http://schemas.microsoft.com/office/powerpoint/2010/main" val="139064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AAED6F9-A848-F05A-C89A-CD34924D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" y="0"/>
            <a:ext cx="1212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6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7E7A36F-984F-7406-DA35-2F6AF95C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82" y="86932"/>
            <a:ext cx="11830036" cy="66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3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267</Words>
  <Application>Microsoft Macintosh PowerPoint</Application>
  <PresentationFormat>Widescreen</PresentationFormat>
  <Paragraphs>49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Hiragino Sans W0</vt:lpstr>
      <vt:lpstr>Hiragino Sans W1</vt:lpstr>
      <vt:lpstr>Hiragino Sans W2</vt:lpstr>
      <vt:lpstr>Hiragino Sans W5</vt:lpstr>
      <vt:lpstr>Hiragino Sans W7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Seongmin Chang</dc:creator>
  <cp:lastModifiedBy>Seongmin Chang</cp:lastModifiedBy>
  <cp:revision>8</cp:revision>
  <dcterms:created xsi:type="dcterms:W3CDTF">2022-12-03T03:06:09Z</dcterms:created>
  <dcterms:modified xsi:type="dcterms:W3CDTF">2022-12-05T22:03:18Z</dcterms:modified>
</cp:coreProperties>
</file>